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1"/>
  </p:notesMasterIdLst>
  <p:sldIdLst>
    <p:sldId id="267" r:id="rId5"/>
    <p:sldId id="318" r:id="rId6"/>
    <p:sldId id="303" r:id="rId7"/>
    <p:sldId id="333" r:id="rId8"/>
    <p:sldId id="334" r:id="rId9"/>
    <p:sldId id="304" r:id="rId10"/>
    <p:sldId id="307" r:id="rId11"/>
    <p:sldId id="336" r:id="rId12"/>
    <p:sldId id="338" r:id="rId13"/>
    <p:sldId id="337" r:id="rId14"/>
    <p:sldId id="339" r:id="rId15"/>
    <p:sldId id="342" r:id="rId16"/>
    <p:sldId id="340" r:id="rId17"/>
    <p:sldId id="341" r:id="rId18"/>
    <p:sldId id="325" r:id="rId19"/>
    <p:sldId id="343" r:id="rId20"/>
  </p:sldIdLst>
  <p:sldSz cx="12192000" cy="6858000"/>
  <p:notesSz cx="6858000" cy="9144000"/>
  <p:embeddedFontLst>
    <p:embeddedFont>
      <p:font typeface="Assistant" pitchFamily="2" charset="-79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unito" pitchFamily="2" charset="77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C8B024-B0C8-DD41-A0FE-55FF356824DD}" v="66" dt="2023-06-14T08:46:34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9"/>
    <p:restoredTop sz="94400"/>
  </p:normalViewPr>
  <p:slideViewPr>
    <p:cSldViewPr snapToGrid="0">
      <p:cViewPr varScale="1">
        <p:scale>
          <a:sx n="136" d="100"/>
          <a:sy n="136" d="100"/>
        </p:scale>
        <p:origin x="216" y="1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33CD-BD81-1E4C-8B73-C6C939F9FC25}" type="datetimeFigureOut">
              <a:rPr lang="en-NL" smtClean="0"/>
              <a:t>14/06/2023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59ABA-ED19-9146-9E8E-7EB9CC9D70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867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9ABA-ED19-9146-9E8E-7EB9CC9D7085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121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9ABA-ED19-9146-9E8E-7EB9CC9D7085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27798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9ABA-ED19-9146-9E8E-7EB9CC9D7085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433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kstvak 10">
            <a:extLst>
              <a:ext uri="{FF2B5EF4-FFF2-40B4-BE49-F238E27FC236}">
                <a16:creationId xmlns:a16="http://schemas.microsoft.com/office/drawing/2014/main" id="{8BBDB083-0221-48BC-BC76-B17DA3BC317D}"/>
              </a:ext>
            </a:extLst>
          </p:cNvPr>
          <p:cNvSpPr txBox="1"/>
          <p:nvPr userDrawn="1"/>
        </p:nvSpPr>
        <p:spPr>
          <a:xfrm>
            <a:off x="7425549" y="1807862"/>
            <a:ext cx="37017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kstvak 6">
            <a:extLst>
              <a:ext uri="{FF2B5EF4-FFF2-40B4-BE49-F238E27FC236}">
                <a16:creationId xmlns:a16="http://schemas.microsoft.com/office/drawing/2014/main" id="{3538DAB4-22F9-4882-8E20-AE7B1B1B5B64}"/>
              </a:ext>
            </a:extLst>
          </p:cNvPr>
          <p:cNvSpPr txBox="1"/>
          <p:nvPr userDrawn="1"/>
        </p:nvSpPr>
        <p:spPr>
          <a:xfrm>
            <a:off x="6336501" y="180786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22190590-CB5D-408C-8271-28FB03940804}"/>
              </a:ext>
            </a:extLst>
          </p:cNvPr>
          <p:cNvSpPr txBox="1"/>
          <p:nvPr userDrawn="1"/>
        </p:nvSpPr>
        <p:spPr>
          <a:xfrm>
            <a:off x="6336501" y="3074863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1" name="Tekstvak 8">
            <a:extLst>
              <a:ext uri="{FF2B5EF4-FFF2-40B4-BE49-F238E27FC236}">
                <a16:creationId xmlns:a16="http://schemas.microsoft.com/office/drawing/2014/main" id="{42EA234D-7D0F-41AA-A41A-BA750B534F8D}"/>
              </a:ext>
            </a:extLst>
          </p:cNvPr>
          <p:cNvSpPr txBox="1"/>
          <p:nvPr userDrawn="1"/>
        </p:nvSpPr>
        <p:spPr>
          <a:xfrm>
            <a:off x="6336501" y="432515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al 1">
            <a:extLst>
              <a:ext uri="{FF2B5EF4-FFF2-40B4-BE49-F238E27FC236}">
                <a16:creationId xmlns:a16="http://schemas.microsoft.com/office/drawing/2014/main" id="{5CC9E004-97E0-4615-A14A-133AC6C39587}"/>
              </a:ext>
            </a:extLst>
          </p:cNvPr>
          <p:cNvSpPr/>
          <p:nvPr userDrawn="1"/>
        </p:nvSpPr>
        <p:spPr>
          <a:xfrm>
            <a:off x="6635098" y="4112371"/>
            <a:ext cx="1169959" cy="1169959"/>
          </a:xfrm>
          <a:prstGeom prst="ellipse">
            <a:avLst/>
          </a:prstGeo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2">
            <a:extLst>
              <a:ext uri="{FF2B5EF4-FFF2-40B4-BE49-F238E27FC236}">
                <a16:creationId xmlns:a16="http://schemas.microsoft.com/office/drawing/2014/main" id="{E097A287-6819-46EF-A4A1-E5978F20F448}"/>
              </a:ext>
            </a:extLst>
          </p:cNvPr>
          <p:cNvSpPr txBox="1"/>
          <p:nvPr userDrawn="1"/>
        </p:nvSpPr>
        <p:spPr>
          <a:xfrm>
            <a:off x="6482698" y="3626536"/>
            <a:ext cx="267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latin typeface="Assistant" pitchFamily="2" charset="-79"/>
                <a:cs typeface="Assistant" pitchFamily="2" charset="-79"/>
              </a:rPr>
              <a:t>Contact person</a:t>
            </a:r>
          </a:p>
        </p:txBody>
      </p:sp>
      <p:sp>
        <p:nvSpPr>
          <p:cNvPr id="10" name="Tekstvak 10">
            <a:extLst>
              <a:ext uri="{FF2B5EF4-FFF2-40B4-BE49-F238E27FC236}">
                <a16:creationId xmlns:a16="http://schemas.microsoft.com/office/drawing/2014/main" id="{434E4565-08BA-4536-9BBF-2A2765E921E8}"/>
              </a:ext>
            </a:extLst>
          </p:cNvPr>
          <p:cNvSpPr txBox="1"/>
          <p:nvPr userDrawn="1"/>
        </p:nvSpPr>
        <p:spPr>
          <a:xfrm>
            <a:off x="7848146" y="4349419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of person</a:t>
            </a:r>
          </a:p>
        </p:txBody>
      </p:sp>
      <p:sp>
        <p:nvSpPr>
          <p:cNvPr id="11" name="Tekstvak 11">
            <a:extLst>
              <a:ext uri="{FF2B5EF4-FFF2-40B4-BE49-F238E27FC236}">
                <a16:creationId xmlns:a16="http://schemas.microsoft.com/office/drawing/2014/main" id="{C94B086D-54B9-4094-9C40-9363E370174F}"/>
              </a:ext>
            </a:extLst>
          </p:cNvPr>
          <p:cNvSpPr txBox="1"/>
          <p:nvPr userDrawn="1"/>
        </p:nvSpPr>
        <p:spPr>
          <a:xfrm>
            <a:off x="7848145" y="4650977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Organisation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rpentries-incubator/deep-learning-intro" TargetMode="External"/><Relationship Id="rId13" Type="http://schemas.openxmlformats.org/officeDocument/2006/relationships/hyperlink" Target="https://inria.github.io/scikit-learn-mooc/python_scripts/dev_features_importance.html" TargetMode="External"/><Relationship Id="rId3" Type="http://schemas.openxmlformats.org/officeDocument/2006/relationships/hyperlink" Target="https://scikit-learn.org/stable/user_guide.html" TargetMode="External"/><Relationship Id="rId7" Type="http://schemas.openxmlformats.org/officeDocument/2006/relationships/hyperlink" Target="https://scikit-learn.org/stable/modules/svm.html" TargetMode="External"/><Relationship Id="rId12" Type="http://schemas.openxmlformats.org/officeDocument/2006/relationships/hyperlink" Target="https://inria.github.io/scikit-learn-mooc/feature_selection/feature_selection_module_intro.html" TargetMode="External"/><Relationship Id="rId2" Type="http://schemas.openxmlformats.org/officeDocument/2006/relationships/hyperlink" Target="https://inria.github.io/scikit-learn-mooc/evaluation/evaluation_module_intro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nria.github.io/scikit-learn-mooc/ensemble/ensemble_module_intro.html" TargetMode="External"/><Relationship Id="rId11" Type="http://schemas.openxmlformats.org/officeDocument/2006/relationships/hyperlink" Target="https://inria.github.io/scikit-learn-mooc/tuning/parameter_tuning_module_intro.html" TargetMode="External"/><Relationship Id="rId5" Type="http://schemas.openxmlformats.org/officeDocument/2006/relationships/hyperlink" Target="https://inria.github.io/scikit-learn-mooc/trees/trees_module_intro.html" TargetMode="External"/><Relationship Id="rId10" Type="http://schemas.openxmlformats.org/officeDocument/2006/relationships/hyperlink" Target="https://docs.fast.ai/" TargetMode="External"/><Relationship Id="rId4" Type="http://schemas.openxmlformats.org/officeDocument/2006/relationships/hyperlink" Target="https://inria.github.io/scikit-learn-mooc/linear_models/linear_models_module_intro.html" TargetMode="External"/><Relationship Id="rId9" Type="http://schemas.openxmlformats.org/officeDocument/2006/relationships/hyperlink" Target="http://fast.ai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Intermezzo: what to try next?</a:t>
            </a:r>
            <a:endParaRPr lang="nl-NL" sz="4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A8FB24-66F2-CD40-9110-29C998D07826}"/>
              </a:ext>
            </a:extLst>
          </p:cNvPr>
          <p:cNvSpPr/>
          <p:nvPr/>
        </p:nvSpPr>
        <p:spPr>
          <a:xfrm>
            <a:off x="504202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00A9F4-098C-B844-A44E-8570C2B0B49A}"/>
              </a:ext>
            </a:extLst>
          </p:cNvPr>
          <p:cNvSpPr/>
          <p:nvPr/>
        </p:nvSpPr>
        <p:spPr>
          <a:xfrm>
            <a:off x="1370176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F81B410-429E-894E-A0FB-828F5310072B}"/>
              </a:ext>
            </a:extLst>
          </p:cNvPr>
          <p:cNvSpPr/>
          <p:nvPr/>
        </p:nvSpPr>
        <p:spPr>
          <a:xfrm flipV="1">
            <a:off x="-465746" y="2143760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EE7ED9-66EF-8046-8053-D97D5CF4BB1D}"/>
              </a:ext>
            </a:extLst>
          </p:cNvPr>
          <p:cNvSpPr/>
          <p:nvPr/>
        </p:nvSpPr>
        <p:spPr>
          <a:xfrm>
            <a:off x="1442815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93F0C-C716-1349-9682-ED2E57485DED}"/>
              </a:ext>
            </a:extLst>
          </p:cNvPr>
          <p:cNvSpPr/>
          <p:nvPr/>
        </p:nvSpPr>
        <p:spPr>
          <a:xfrm>
            <a:off x="2308789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F7B7EC-4AA0-0B48-965F-F4ADAE9F72B7}"/>
              </a:ext>
            </a:extLst>
          </p:cNvPr>
          <p:cNvSpPr/>
          <p:nvPr/>
        </p:nvSpPr>
        <p:spPr>
          <a:xfrm>
            <a:off x="10675121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870A7B-5DBC-A547-9A36-324332D28E9D}"/>
              </a:ext>
            </a:extLst>
          </p:cNvPr>
          <p:cNvSpPr/>
          <p:nvPr/>
        </p:nvSpPr>
        <p:spPr>
          <a:xfrm>
            <a:off x="11541095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038733-6188-C44A-9CC4-C165A201C98C}"/>
              </a:ext>
            </a:extLst>
          </p:cNvPr>
          <p:cNvSpPr/>
          <p:nvPr/>
        </p:nvSpPr>
        <p:spPr>
          <a:xfrm>
            <a:off x="10950723" y="2972512"/>
            <a:ext cx="475004" cy="3432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822BE84-7C03-3D4D-9904-FFA71EECD481}"/>
              </a:ext>
            </a:extLst>
          </p:cNvPr>
          <p:cNvSpPr/>
          <p:nvPr/>
        </p:nvSpPr>
        <p:spPr>
          <a:xfrm flipV="1">
            <a:off x="395955" y="6372504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8C3C173-C87A-664D-8DF3-9DDC5E646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151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Hyperparameter tuning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3294BC-E5CE-704F-A9AD-306444426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C3E5D-97AA-914E-8065-41E07CC8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4" y="1471140"/>
            <a:ext cx="7194036" cy="2600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9B079-8F62-524F-867A-2A4995ACA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4" y="4001294"/>
            <a:ext cx="8509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8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021D-E08B-2045-B9B0-603C1A43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Automated feature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FCF8C4-92F1-EE41-8DFB-5246B1D19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860" y="2971130"/>
            <a:ext cx="5753100" cy="23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71D80C-867A-FE48-A45A-C53392A129E3}"/>
              </a:ext>
            </a:extLst>
          </p:cNvPr>
          <p:cNvSpPr txBox="1"/>
          <p:nvPr/>
        </p:nvSpPr>
        <p:spPr>
          <a:xfrm>
            <a:off x="1121790" y="1932495"/>
            <a:ext cx="1003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Set of all features </a:t>
            </a:r>
            <a:r>
              <a:rPr lang="en-NL" dirty="0">
                <a:sym typeface="Wingdings" pitchFamily="2" charset="2"/>
              </a:rPr>
              <a:t> Feature selection  Subset of features with highest predictive value  train model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02370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021D-E08B-2045-B9B0-603C1A43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3200" dirty="0"/>
              <a:t>Explainable machine learning: feature importance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7804B3-EF1B-8C48-8312-1E6214ADD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264" y="1797050"/>
            <a:ext cx="49034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91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20F2-C054-504C-911F-E0B68931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EC3A-8EE8-6843-ADFE-5802A5D26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9218" name="Picture 2" descr="Machine Learning's No Free Lunch Theorem Explained">
            <a:extLst>
              <a:ext uri="{FF2B5EF4-FFF2-40B4-BE49-F238E27FC236}">
                <a16:creationId xmlns:a16="http://schemas.microsoft.com/office/drawing/2014/main" id="{FEF9F991-D8CF-C04D-9833-EA469703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387350"/>
            <a:ext cx="81026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60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Why Compliance Should Leave Low Hanging Fruit To The End">
            <a:extLst>
              <a:ext uri="{FF2B5EF4-FFF2-40B4-BE49-F238E27FC236}">
                <a16:creationId xmlns:a16="http://schemas.microsoft.com/office/drawing/2014/main" id="{86DB23A4-0512-4C47-A5AC-A3F6D60CB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0"/>
            <a:ext cx="4895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5022C-DD81-114C-A988-3791029A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Take it one step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CD09C-3FD7-6143-A929-B02CC68BE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Train model</a:t>
            </a:r>
          </a:p>
          <a:p>
            <a:r>
              <a:rPr lang="en-NL" dirty="0"/>
              <a:t>Evaluate model</a:t>
            </a:r>
          </a:p>
          <a:p>
            <a:r>
              <a:rPr lang="en-NL" dirty="0"/>
              <a:t>Define next steps:</a:t>
            </a:r>
          </a:p>
          <a:p>
            <a:pPr lvl="1"/>
            <a:r>
              <a:rPr lang="en-NL" dirty="0"/>
              <a:t>Where does the model still make mistakes?</a:t>
            </a:r>
          </a:p>
          <a:p>
            <a:pPr lvl="1"/>
            <a:r>
              <a:rPr lang="en-NL" dirty="0"/>
              <a:t>What are promising next steps?</a:t>
            </a:r>
          </a:p>
          <a:p>
            <a:pPr lvl="1"/>
            <a:r>
              <a:rPr lang="en-NL" dirty="0"/>
              <a:t>Focus on: low effort, high impact (low hanging fruits)</a:t>
            </a:r>
          </a:p>
          <a:p>
            <a:r>
              <a:rPr lang="en-NL" dirty="0"/>
              <a:t>Repeat</a:t>
            </a:r>
          </a:p>
          <a:p>
            <a:pPr lvl="1"/>
            <a:endParaRPr lang="en-NL" dirty="0"/>
          </a:p>
          <a:p>
            <a:endParaRPr lang="en-NL" dirty="0"/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7857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BF27-8134-D24A-80B0-35B6E65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You are pioneers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1A33-9504-3441-86C0-26CB1AC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3074" name="Picture 2" descr="Pioneer History and A Westward Expansion Timeline | FamilySearch">
            <a:extLst>
              <a:ext uri="{FF2B5EF4-FFF2-40B4-BE49-F238E27FC236}">
                <a16:creationId xmlns:a16="http://schemas.microsoft.com/office/drawing/2014/main" id="{E117A253-8787-D14C-AD5C-75F0D0CD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2" y="-16412"/>
            <a:ext cx="6874412" cy="68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59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F8E5D9-9EDB-3145-93E0-214040645EDF}"/>
              </a:ext>
            </a:extLst>
          </p:cNvPr>
          <p:cNvSpPr txBox="1"/>
          <p:nvPr/>
        </p:nvSpPr>
        <p:spPr>
          <a:xfrm>
            <a:off x="641022" y="681037"/>
            <a:ext cx="1071277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tx2"/>
                </a:solidFill>
                <a:effectLst/>
                <a:latin typeface="-apple-system"/>
              </a:rPr>
              <a:t>Resources from intermezzo: what to try next?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More on evaluation metrics: </a:t>
            </a: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https://inria.github.io/scikit-learn-mooc/evaluation/evaluation_module_intro.html</a:t>
            </a:r>
            <a:endParaRPr lang="en-GB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Different machine learning models: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In general: Scikit-learns amazing user guide: </a:t>
            </a: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https://scikit-learn.org/stable/user_guide.html</a:t>
            </a:r>
            <a:endParaRPr lang="en-GB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Understanding linear models: </a:t>
            </a: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https://inria.github.io/scikit-learn-mooc/linear_models/linear_models_module_intro.html</a:t>
            </a:r>
            <a:endParaRPr lang="en-GB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Understanding decision tree models: </a:t>
            </a: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https://inria.github.io/scikit-learn-mooc/trees/trees_module_intro.html</a:t>
            </a:r>
            <a:endParaRPr lang="en-GB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Understanding ensemble learning: </a:t>
            </a: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https://inria.github.io/scikit-learn-mooc/ensemble/ensemble_module_intro.html</a:t>
            </a:r>
            <a:endParaRPr lang="en-GB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Support Vector Machines: </a:t>
            </a: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https://scikit-learn.org/stable/modules/svm.html</a:t>
            </a:r>
            <a:endParaRPr lang="en-GB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Introduction to deep learning course (good for understanding DL and creating your own neural networks with </a:t>
            </a:r>
            <a:r>
              <a:rPr lang="en-GB" b="0" i="0" dirty="0" err="1">
                <a:solidFill>
                  <a:schemeClr val="tx2"/>
                </a:solidFill>
                <a:effectLst/>
                <a:latin typeface="-apple-system"/>
              </a:rPr>
              <a:t>Keras</a:t>
            </a: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): </a:t>
            </a: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https://github.com/carpentries-incubator/deep-learning-intro</a:t>
            </a:r>
            <a:endParaRPr lang="en-GB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Fast.ai</a:t>
            </a: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 (Python library similar to </a:t>
            </a:r>
            <a:r>
              <a:rPr lang="en-GB" b="0" i="0" dirty="0" err="1">
                <a:solidFill>
                  <a:schemeClr val="tx2"/>
                </a:solidFill>
                <a:effectLst/>
                <a:latin typeface="-apple-system"/>
              </a:rPr>
              <a:t>sklearn</a:t>
            </a: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, but applying state-of-the-art deep learning): </a:t>
            </a: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https://docs.fast.ai/</a:t>
            </a:r>
            <a:endParaRPr lang="en-GB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Hyperparameter tuning: </a:t>
            </a: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https://inria.github.io/scikit-learn-mooc/tuning/parameter_tuning_module_intro.html</a:t>
            </a:r>
            <a:endParaRPr lang="en-GB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Feature selection: </a:t>
            </a: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https://inria.github.io/scikit-learn-mooc/feature_selection/feature_selection_module_intro.html</a:t>
            </a:r>
            <a:endParaRPr lang="en-GB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  <a:latin typeface="-apple-system"/>
              </a:rPr>
              <a:t>Feature importance: </a:t>
            </a:r>
            <a:r>
              <a:rPr lang="en-GB" b="0" i="0" u="none" strike="noStrike" dirty="0">
                <a:solidFill>
                  <a:schemeClr val="tx2"/>
                </a:solidFill>
                <a:effectLst/>
                <a:latin typeface="-apple-system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https://inria.github.io/scikit-learn-mooc/python_scripts/dev_features_importance.html</a:t>
            </a:r>
            <a:endParaRPr lang="en-GB" b="0" i="0" dirty="0">
              <a:solidFill>
                <a:schemeClr val="tx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8830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D681-45F7-AD43-993C-36A4E7AF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5F3-E6CB-AA46-9A91-FC4425635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Throw a lot of stuff at you. You decide what you want to explore further.</a:t>
            </a: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r>
              <a:rPr lang="en-NL" dirty="0"/>
              <a:t>Objective: Show you what is out there in</a:t>
            </a:r>
            <a:r>
              <a:rPr lang="en-GB" dirty="0"/>
              <a:t> t</a:t>
            </a:r>
            <a:r>
              <a:rPr lang="en-NL" dirty="0"/>
              <a:t>he field of machine learning. The sky is the limit!</a:t>
            </a:r>
          </a:p>
          <a:p>
            <a:pPr marL="0" indent="0">
              <a:buNone/>
            </a:pPr>
            <a:r>
              <a:rPr lang="en-NL" dirty="0"/>
              <a:t>Possible side-effects: You may feel slightly overwhelmed. Just take it one step at a time.</a:t>
            </a:r>
          </a:p>
        </p:txBody>
      </p:sp>
    </p:spTree>
    <p:extLst>
      <p:ext uri="{BB962C8B-B14F-4D97-AF65-F5344CB8AC3E}">
        <p14:creationId xmlns:p14="http://schemas.microsoft.com/office/powerpoint/2010/main" val="237218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01" y="562165"/>
            <a:ext cx="6044614" cy="885268"/>
          </a:xfrm>
        </p:spPr>
        <p:txBody>
          <a:bodyPr/>
          <a:lstStyle/>
          <a:p>
            <a:r>
              <a:rPr lang="en-NL" dirty="0"/>
              <a:t>Precision &amp; recall recap?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Precision and recall - Wikipedia">
            <a:extLst>
              <a:ext uri="{FF2B5EF4-FFF2-40B4-BE49-F238E27FC236}">
                <a16:creationId xmlns:a16="http://schemas.microsoft.com/office/drawing/2014/main" id="{57BD74AB-E9B3-B948-882F-A92AE515F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24" y="0"/>
            <a:ext cx="3771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C8229F-C67D-9044-9141-602B45BF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73" y="2067822"/>
            <a:ext cx="4549346" cy="38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51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17BF6-7D5D-2949-B63D-33487D9E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Different models</a:t>
            </a:r>
          </a:p>
        </p:txBody>
      </p:sp>
      <p:pic>
        <p:nvPicPr>
          <p:cNvPr id="4098" name="Picture 2" descr="1.1. Linear Models — scikit-learn 1.2.2 documentation">
            <a:extLst>
              <a:ext uri="{FF2B5EF4-FFF2-40B4-BE49-F238E27FC236}">
                <a16:creationId xmlns:a16="http://schemas.microsoft.com/office/drawing/2014/main" id="{E25B46DC-FB68-3947-8011-87188E325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7" y="1158327"/>
            <a:ext cx="3790623" cy="284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E9E502-4303-5248-860B-5334C1508DCF}"/>
              </a:ext>
            </a:extLst>
          </p:cNvPr>
          <p:cNvSpPr txBox="1"/>
          <p:nvPr/>
        </p:nvSpPr>
        <p:spPr>
          <a:xfrm>
            <a:off x="728022" y="4001294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Linear models (Logistic regression)</a:t>
            </a:r>
          </a:p>
        </p:txBody>
      </p:sp>
      <p:pic>
        <p:nvPicPr>
          <p:cNvPr id="4100" name="Picture 4" descr="Support Vector Machine(SVM): A Complete guide for beginners">
            <a:extLst>
              <a:ext uri="{FF2B5EF4-FFF2-40B4-BE49-F238E27FC236}">
                <a16:creationId xmlns:a16="http://schemas.microsoft.com/office/drawing/2014/main" id="{D8AE142F-6E88-C64E-A23C-3033DAD62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757" y="1158327"/>
            <a:ext cx="3590404" cy="291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97592F-FF6A-CF46-AB3A-23987D9AF0A9}"/>
              </a:ext>
            </a:extLst>
          </p:cNvPr>
          <p:cNvSpPr txBox="1"/>
          <p:nvPr/>
        </p:nvSpPr>
        <p:spPr>
          <a:xfrm>
            <a:off x="5043340" y="4001294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Support Vector Machines</a:t>
            </a:r>
          </a:p>
        </p:txBody>
      </p:sp>
      <p:pic>
        <p:nvPicPr>
          <p:cNvPr id="4102" name="Picture 6" descr="Decision Tree Tutorials &amp; Notes | Machine Learning | HackerEarth">
            <a:extLst>
              <a:ext uri="{FF2B5EF4-FFF2-40B4-BE49-F238E27FC236}">
                <a16:creationId xmlns:a16="http://schemas.microsoft.com/office/drawing/2014/main" id="{4C93A52D-0BB8-6D48-B63C-972584DD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256" y="1424507"/>
            <a:ext cx="4107744" cy="23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9177C-29BA-9745-B017-54420CA36EC5}"/>
              </a:ext>
            </a:extLst>
          </p:cNvPr>
          <p:cNvSpPr txBox="1"/>
          <p:nvPr/>
        </p:nvSpPr>
        <p:spPr>
          <a:xfrm>
            <a:off x="9238268" y="400129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75316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17BF6-7D5D-2949-B63D-33487D9E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Ensemble learning</a:t>
            </a:r>
          </a:p>
        </p:txBody>
      </p:sp>
      <p:pic>
        <p:nvPicPr>
          <p:cNvPr id="6146" name="Picture 2" descr="Ensemble Learning: Methods, Techniques &amp; Examples">
            <a:extLst>
              <a:ext uri="{FF2B5EF4-FFF2-40B4-BE49-F238E27FC236}">
                <a16:creationId xmlns:a16="http://schemas.microsoft.com/office/drawing/2014/main" id="{346A9D50-4E58-7549-9C21-A22811BE8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6378"/>
            <a:ext cx="5476103" cy="401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583985-CF06-A045-A240-919BD6A4C47F}"/>
              </a:ext>
            </a:extLst>
          </p:cNvPr>
          <p:cNvSpPr txBox="1"/>
          <p:nvPr/>
        </p:nvSpPr>
        <p:spPr>
          <a:xfrm>
            <a:off x="6627043" y="2375555"/>
            <a:ext cx="53763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-GB" sz="1400" b="1" dirty="0">
                <a:solidFill>
                  <a:srgbClr val="007020"/>
                </a:solidFill>
                <a:effectLst/>
              </a:rPr>
              <a:t>from</a:t>
            </a:r>
            <a:r>
              <a:rPr lang="en-GB" sz="1400" dirty="0"/>
              <a:t> </a:t>
            </a:r>
            <a:r>
              <a:rPr lang="en-GB" sz="1400" b="1" dirty="0" err="1">
                <a:solidFill>
                  <a:srgbClr val="0E84B5"/>
                </a:solidFill>
                <a:effectLst/>
              </a:rPr>
              <a:t>sklearn.ensemble</a:t>
            </a:r>
            <a:r>
              <a:rPr lang="en-GB" sz="1400" dirty="0"/>
              <a:t> </a:t>
            </a:r>
            <a:r>
              <a:rPr lang="en-GB" sz="1400" b="1" dirty="0">
                <a:solidFill>
                  <a:srgbClr val="007020"/>
                </a:solidFill>
                <a:effectLst/>
              </a:rPr>
              <a:t>import</a:t>
            </a:r>
            <a:r>
              <a:rPr lang="en-GB" sz="1400" dirty="0"/>
              <a:t> </a:t>
            </a:r>
            <a:r>
              <a:rPr lang="en-GB" sz="1400" dirty="0" err="1">
                <a:effectLst/>
              </a:rPr>
              <a:t>RandomForestClassifier</a:t>
            </a:r>
            <a:r>
              <a:rPr lang="en-GB" sz="1400" dirty="0"/>
              <a:t> </a:t>
            </a:r>
          </a:p>
          <a:p>
            <a:r>
              <a:rPr lang="en-GB" sz="1400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-GB" sz="1400" dirty="0" err="1">
                <a:effectLst/>
              </a:rPr>
              <a:t>clf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666666"/>
                </a:solidFill>
                <a:effectLst/>
              </a:rPr>
              <a:t>=</a:t>
            </a:r>
            <a:r>
              <a:rPr lang="en-GB" sz="1400" dirty="0"/>
              <a:t> </a:t>
            </a:r>
            <a:r>
              <a:rPr lang="en-GB" sz="1400" dirty="0" err="1">
                <a:effectLst/>
              </a:rPr>
              <a:t>RandomForestClassifier</a:t>
            </a:r>
            <a:r>
              <a:rPr lang="en-GB" sz="1400" dirty="0">
                <a:effectLst/>
              </a:rPr>
              <a:t>(</a:t>
            </a:r>
            <a:r>
              <a:rPr lang="en-GB" sz="1400" dirty="0" err="1">
                <a:effectLst/>
              </a:rPr>
              <a:t>n_estimators</a:t>
            </a:r>
            <a:r>
              <a:rPr lang="en-GB" sz="1400" dirty="0">
                <a:solidFill>
                  <a:srgbClr val="666666"/>
                </a:solidFill>
                <a:effectLst/>
              </a:rPr>
              <a:t>=</a:t>
            </a:r>
            <a:r>
              <a:rPr lang="en-GB" sz="1400" dirty="0">
                <a:solidFill>
                  <a:srgbClr val="208050"/>
                </a:solidFill>
                <a:effectLst/>
              </a:rPr>
              <a:t>10</a:t>
            </a:r>
            <a:r>
              <a:rPr lang="en-GB" sz="1400" dirty="0">
                <a:effectLst/>
              </a:rPr>
              <a:t>)</a:t>
            </a:r>
            <a:r>
              <a:rPr lang="en-GB" sz="1400" dirty="0"/>
              <a:t> </a:t>
            </a:r>
          </a:p>
          <a:p>
            <a:r>
              <a:rPr lang="en-GB" sz="1400" b="1" dirty="0">
                <a:solidFill>
                  <a:srgbClr val="C65D09"/>
                </a:solidFill>
                <a:effectLst/>
              </a:rPr>
              <a:t>&gt;&gt;&gt; </a:t>
            </a:r>
            <a:r>
              <a:rPr lang="en-GB" sz="1400" dirty="0" err="1">
                <a:effectLst/>
              </a:rPr>
              <a:t>clf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666666"/>
                </a:solidFill>
                <a:effectLst/>
              </a:rPr>
              <a:t>=</a:t>
            </a:r>
            <a:r>
              <a:rPr lang="en-GB" sz="1400" dirty="0"/>
              <a:t> </a:t>
            </a:r>
            <a:r>
              <a:rPr lang="en-GB" sz="1400" dirty="0" err="1">
                <a:effectLst/>
              </a:rPr>
              <a:t>clf</a:t>
            </a:r>
            <a:r>
              <a:rPr lang="en-GB" sz="1400" dirty="0" err="1">
                <a:solidFill>
                  <a:srgbClr val="666666"/>
                </a:solidFill>
                <a:effectLst/>
              </a:rPr>
              <a:t>.</a:t>
            </a:r>
            <a:r>
              <a:rPr lang="en-GB" sz="1400" dirty="0" err="1">
                <a:effectLst/>
              </a:rPr>
              <a:t>fit</a:t>
            </a:r>
            <a:r>
              <a:rPr lang="en-GB" sz="1400" dirty="0">
                <a:effectLst/>
              </a:rPr>
              <a:t>(X,</a:t>
            </a:r>
            <a:r>
              <a:rPr lang="en-GB" sz="1400" dirty="0"/>
              <a:t> </a:t>
            </a:r>
            <a:r>
              <a:rPr lang="en-GB" sz="1400" dirty="0">
                <a:effectLst/>
              </a:rPr>
              <a:t>Y)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97102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Neural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965DA-86F9-7A47-9E2A-52606004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66" y="1711392"/>
            <a:ext cx="4134117" cy="4579803"/>
          </a:xfrm>
          <a:prstGeom prst="rect">
            <a:avLst/>
          </a:prstGeom>
        </p:spPr>
      </p:pic>
      <p:pic>
        <p:nvPicPr>
          <p:cNvPr id="5" name="Picture 2" descr="A diagram of a single artificial neuron">
            <a:extLst>
              <a:ext uri="{FF2B5EF4-FFF2-40B4-BE49-F238E27FC236}">
                <a16:creationId xmlns:a16="http://schemas.microsoft.com/office/drawing/2014/main" id="{F47EAE6F-1020-6647-8C41-C1209695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0318"/>
            <a:ext cx="5483419" cy="33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76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2EAFA-7E94-6F4F-961E-7687FCE5BB26}"/>
              </a:ext>
            </a:extLst>
          </p:cNvPr>
          <p:cNvSpPr txBox="1"/>
          <p:nvPr/>
        </p:nvSpPr>
        <p:spPr>
          <a:xfrm>
            <a:off x="7567016" y="6474648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From </a:t>
            </a:r>
            <a:r>
              <a:rPr lang="en-GB" dirty="0"/>
              <a:t>https://</a:t>
            </a:r>
            <a:r>
              <a:rPr lang="en-GB" dirty="0" err="1"/>
              <a:t>www.kaggle.com</a:t>
            </a:r>
            <a:r>
              <a:rPr lang="en-GB" dirty="0"/>
              <a:t>/</a:t>
            </a:r>
            <a:r>
              <a:rPr lang="en-GB" dirty="0" err="1"/>
              <a:t>keras</a:t>
            </a:r>
            <a:r>
              <a:rPr lang="en-GB" dirty="0"/>
              <a:t>/resnet50</a:t>
            </a:r>
            <a:endParaRPr lang="en-NL" dirty="0"/>
          </a:p>
        </p:txBody>
      </p:sp>
      <p:pic>
        <p:nvPicPr>
          <p:cNvPr id="2050" name="Picture 2" descr="An example of a deep neural network">
            <a:extLst>
              <a:ext uri="{FF2B5EF4-FFF2-40B4-BE49-F238E27FC236}">
                <a16:creationId xmlns:a16="http://schemas.microsoft.com/office/drawing/2014/main" id="{8EC65450-89DC-3B47-8CFB-2CE80DA2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67" y="1690688"/>
            <a:ext cx="9589666" cy="39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2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learning with fast.ai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5CC14F4-CF40-4840-BF5C-D67F23F10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2763044"/>
            <a:ext cx="9448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6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83FC-4A1D-5149-BBE6-5FC0851D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Model sweep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C4A91-C93B-8948-8917-163CF957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for model in [logistic_regressor,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B9889-3AAC-4C45-A429-D0A3C2BF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898650"/>
            <a:ext cx="105918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4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6898810-f9b9-406f-8188-8f8f7cdf5520">
      <UserInfo>
        <DisplayName>Vliet, M.H.M. van (PHEG)</DisplayName>
        <AccountId>165</AccountId>
        <AccountType/>
      </UserInfo>
      <UserInfo>
        <DisplayName>Kristell</DisplayName>
        <AccountId>51</AccountId>
        <AccountType/>
      </UserInfo>
      <UserInfo>
        <DisplayName>Nele Albers</DisplayName>
        <AccountId>126</AccountId>
        <AccountType/>
      </UserInfo>
      <UserInfo>
        <DisplayName>Bouke Scheltinga</DisplayName>
        <AccountId>143</AccountId>
        <AccountType/>
      </UserInfo>
      <UserInfo>
        <DisplayName>Djura Smits</DisplayName>
        <AccountId>16</AccountId>
        <AccountType/>
      </UserInfo>
    </SharedWithUsers>
    <MediaLengthInSeconds xmlns="af34c8a9-9806-44d6-aa44-d772f279332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164C23EC47024F97AA423E75479F12" ma:contentTypeVersion="13" ma:contentTypeDescription="Create a new document." ma:contentTypeScope="" ma:versionID="1c37ccf16b58e51c5c367e9bb2871beb">
  <xsd:schema xmlns:xsd="http://www.w3.org/2001/XMLSchema" xmlns:xs="http://www.w3.org/2001/XMLSchema" xmlns:p="http://schemas.microsoft.com/office/2006/metadata/properties" xmlns:ns2="af34c8a9-9806-44d6-aa44-d772f2793323" xmlns:ns3="26898810-f9b9-406f-8188-8f8f7cdf5520" targetNamespace="http://schemas.microsoft.com/office/2006/metadata/properties" ma:root="true" ma:fieldsID="3a8e0ead1a3c3375a971a978dcef1dd9" ns2:_="" ns3:_="">
    <xsd:import namespace="af34c8a9-9806-44d6-aa44-d772f2793323"/>
    <xsd:import namespace="26898810-f9b9-406f-8188-8f8f7cdf55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4c8a9-9806-44d6-aa44-d772f2793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98810-f9b9-406f-8188-8f8f7cdf552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FF6FBF-B4F4-49AD-A88B-091F94ABFAFA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6898810-f9b9-406f-8188-8f8f7cdf5520"/>
    <ds:schemaRef ds:uri="af34c8a9-9806-44d6-aa44-d772f279332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D589B7-DDAC-481C-A7B6-75A4EB97D6BA}">
  <ds:schemaRefs>
    <ds:schemaRef ds:uri="26898810-f9b9-406f-8188-8f8f7cdf5520"/>
    <ds:schemaRef ds:uri="af34c8a9-9806-44d6-aa44-d772f27933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40297</TotalTime>
  <Words>500</Words>
  <Application>Microsoft Macintosh PowerPoint</Application>
  <PresentationFormat>Widescreen</PresentationFormat>
  <Paragraphs>52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Arial</vt:lpstr>
      <vt:lpstr>-apple-system</vt:lpstr>
      <vt:lpstr>Nunito</vt:lpstr>
      <vt:lpstr>Assistant</vt:lpstr>
      <vt:lpstr>Office Theme</vt:lpstr>
      <vt:lpstr>Intermezzo: what to try next?</vt:lpstr>
      <vt:lpstr>Rationale</vt:lpstr>
      <vt:lpstr>Precision &amp; recall recap?</vt:lpstr>
      <vt:lpstr>Different models</vt:lpstr>
      <vt:lpstr>Ensemble learning</vt:lpstr>
      <vt:lpstr>Neural networks</vt:lpstr>
      <vt:lpstr>Deep learning</vt:lpstr>
      <vt:lpstr>Deep learning with fast.ai</vt:lpstr>
      <vt:lpstr>Model sweep</vt:lpstr>
      <vt:lpstr>Hyperparameter tuning</vt:lpstr>
      <vt:lpstr>Automated feature selection</vt:lpstr>
      <vt:lpstr>Explainable machine learning: feature importance</vt:lpstr>
      <vt:lpstr>PowerPoint Presentation</vt:lpstr>
      <vt:lpstr>Take it one step at a time</vt:lpstr>
      <vt:lpstr>You are pioneers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Sven van der Burg</cp:lastModifiedBy>
  <cp:revision>6</cp:revision>
  <dcterms:created xsi:type="dcterms:W3CDTF">2021-07-14T12:30:17Z</dcterms:created>
  <dcterms:modified xsi:type="dcterms:W3CDTF">2023-06-14T08:46:37Z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0x01010097164C23EC47024F97AA423E75479F12</vt:lpwstr>
  </property>
  <property fmtid="{D5CDD505-2E9C-101B-9397-08002B2CF9AE}" pid="3" name="Order">
    <vt:r8>55400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</Properties>
</file>